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70" r:id="rId4"/>
    <p:sldMasterId id="2147483687" r:id="rId5"/>
    <p:sldMasterId id="2147483706" r:id="rId6"/>
    <p:sldMasterId id="2147483725" r:id="rId7"/>
    <p:sldMasterId id="2147483744" r:id="rId8"/>
    <p:sldMasterId id="2147483763" r:id="rId9"/>
  </p:sldMasterIdLst>
  <p:notesMasterIdLst>
    <p:notesMasterId r:id="rId12"/>
  </p:notesMasterIdLst>
  <p:handoutMasterIdLst>
    <p:handoutMasterId r:id="rId18"/>
  </p:handoutMasterIdLst>
  <p:sldIdLst>
    <p:sldId id="2093" r:id="rId10"/>
    <p:sldId id="2065" r:id="rId11"/>
    <p:sldId id="2067" r:id="rId13"/>
    <p:sldId id="2068" r:id="rId14"/>
    <p:sldId id="2069" r:id="rId15"/>
    <p:sldId id="2118" r:id="rId16"/>
    <p:sldId id="1846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093"/>
            <p14:sldId id="2065"/>
            <p14:sldId id="2067"/>
            <p14:sldId id="2068"/>
            <p14:sldId id="2069"/>
            <p14:sldId id="2118"/>
            <p14:sldId id="1846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/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766" userDrawn="1">
          <p15:clr>
            <a:srgbClr val="A4A3A4"/>
          </p15:clr>
        </p15:guide>
        <p15:guide id="2" orient="horz" pos="1178" userDrawn="1">
          <p15:clr>
            <a:srgbClr val="A4A3A4"/>
          </p15:clr>
        </p15:guide>
        <p15:guide id="3" orient="horz" pos="1425" userDrawn="1">
          <p15:clr>
            <a:srgbClr val="A4A3A4"/>
          </p15:clr>
        </p15:guide>
        <p15:guide id="4" orient="horz" pos="2789" userDrawn="1">
          <p15:clr>
            <a:srgbClr val="A4A3A4"/>
          </p15:clr>
        </p15:guide>
        <p15:guide id="5" pos="2067" userDrawn="1">
          <p15:clr>
            <a:srgbClr val="A4A3A4"/>
          </p15:clr>
        </p15:guide>
        <p15:guide id="6" pos="6109" userDrawn="1">
          <p15:clr>
            <a:srgbClr val="A4A3A4"/>
          </p15:clr>
        </p15:guide>
        <p15:guide id="7" pos="53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" initials="T" lastIdx="2" clrIdx="0"/>
  <p:cmAuthor id="2" name="1220035909@qq.com" initials="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766"/>
        <p:guide orient="horz" pos="1178"/>
        <p:guide orient="horz" pos="1425"/>
        <p:guide orient="horz" pos="2789"/>
        <p:guide pos="2067"/>
        <p:guide pos="6109"/>
        <p:guide pos="536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004751" y="2515074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1004596" y="2385842"/>
            <a:ext cx="4258945" cy="1463657"/>
            <a:chOff x="667656" y="1497034"/>
            <a:chExt cx="4258945" cy="1463297"/>
          </a:xfrm>
        </p:grpSpPr>
        <p:sp>
          <p:nvSpPr>
            <p:cNvPr id="10" name="矩形 9"/>
            <p:cNvSpPr/>
            <p:nvPr/>
          </p:nvSpPr>
          <p:spPr>
            <a:xfrm>
              <a:off x="667656" y="1497034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4331" y="1755461"/>
              <a:ext cx="29222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1"/>
                  </a:solidFill>
                </a:rPr>
                <a:t>O</a:t>
              </a:r>
              <a:r>
                <a:rPr lang="en-US" altLang="zh-CN" sz="5400" b="1" dirty="0">
                  <a:solidFill>
                    <a:schemeClr val="accent1"/>
                  </a:solidFill>
                </a:rPr>
                <a:t>utline</a:t>
              </a:r>
              <a:endParaRPr lang="en-US" altLang="zh-CN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1" y="685800"/>
            <a:ext cx="4246466" cy="1462680"/>
            <a:chOff x="667656" y="1497651"/>
            <a:chExt cx="4246466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2063" y="170921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304800" y="2455545"/>
            <a:ext cx="4121785" cy="1463040"/>
            <a:chOff x="667656" y="1497651"/>
            <a:chExt cx="4122059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2387598" y="1755350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</a:rPr>
                <a:t>目  录</a:t>
              </a:r>
              <a:endParaRPr lang="zh-CN" altLang="en-US" sz="54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sp>
          <p:nvSpPr>
            <p:cNvPr id="10" name="矩形 9"/>
            <p:cNvSpPr/>
            <p:nvPr/>
          </p:nvSpPr>
          <p:spPr>
            <a:xfrm>
              <a:off x="667657" y="1497651"/>
              <a:ext cx="4122058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169035" y="105410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 hasCustomPrompt="1"/>
          </p:nvPr>
        </p:nvSpPr>
        <p:spPr>
          <a:xfrm>
            <a:off x="3049905" y="120015"/>
            <a:ext cx="1595120" cy="51244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9" Type="http://schemas.openxmlformats.org/officeDocument/2006/relationships/theme" Target="../theme/theme6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9" Type="http://schemas.openxmlformats.org/officeDocument/2006/relationships/theme" Target="../theme/theme7.xml"/><Relationship Id="rId18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6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13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6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64.xml"/><Relationship Id="rId10" Type="http://schemas.openxmlformats.org/officeDocument/2006/relationships/image" Target="../media/image14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8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tags" Target="../tags/tag12.xml"/><Relationship Id="rId3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image" Target="../media/image19.png"/><Relationship Id="rId7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Analysis on Jailbreaking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34910" y="4597903"/>
            <a:ext cx="4122181" cy="598488"/>
          </a:xfrm>
        </p:spPr>
        <p:txBody>
          <a:bodyPr/>
          <a:lstStyle/>
          <a:p>
            <a:r>
              <a:rPr lang="en-US" altLang="zh-CN" sz="2800" dirty="0"/>
              <a:t>Hua Tang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W</a:t>
            </a:r>
            <a:r>
              <a:rPr lang="en-US" altLang="zh-CN" sz="2400" dirty="0">
                <a:sym typeface="+mn-ea"/>
              </a:rPr>
              <a:t>hy Jailbreaking and why multi-turn jailbreaking</a:t>
            </a:r>
            <a:endParaRPr lang="en-US" altLang="zh-CN" sz="2400" dirty="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575310" y="836930"/>
            <a:ext cx="11140440" cy="1663065"/>
            <a:chOff x="664527" y="3256963"/>
            <a:chExt cx="1471983" cy="344603"/>
          </a:xfrm>
        </p:grpSpPr>
        <p:sp>
          <p:nvSpPr>
            <p:cNvPr id="7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"/>
              </p:custDataLst>
            </p:nvPr>
          </p:nvSpPr>
          <p:spPr>
            <a:xfrm>
              <a:off x="664527" y="3256963"/>
              <a:ext cx="1443288" cy="344603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681727" y="3256996"/>
              <a:ext cx="1454783" cy="326778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Why Jailbreaking: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Purpose: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Explore the security and privacy risks of LLMs, focusing on identifying potential attack strategies.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Objective: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In particular, investigate jailbreaking as an attack method, aiming to identify vulnerabilities in LLMs' security mechanisms that could allow them to carry out arbitrary malicious actions. [1].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2622550"/>
            <a:ext cx="8816975" cy="411289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rot="0">
            <a:off x="9855200" y="2433320"/>
            <a:ext cx="1940560" cy="4119880"/>
            <a:chOff x="664527" y="3256963"/>
            <a:chExt cx="363181" cy="560144"/>
          </a:xfrm>
        </p:grpSpPr>
        <p:sp>
          <p:nvSpPr>
            <p:cNvPr id="17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4"/>
              </p:custDataLst>
            </p:nvPr>
          </p:nvSpPr>
          <p:spPr>
            <a:xfrm>
              <a:off x="664527" y="3256963"/>
              <a:ext cx="363181" cy="560144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681640" y="3266016"/>
              <a:ext cx="346068" cy="440677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Multi-turn (n-turn) Attack 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= {Single-turn interaction}*n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= {Single-turn Interaction}*(n-1) + final target sub-question + final answer (target answer)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From Single-Turn Jailbreaking to Multi-turn Jailbreaking</a:t>
            </a:r>
            <a:endParaRPr lang="en-US" sz="2400" dirty="0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480695" y="1183005"/>
            <a:ext cx="5076190" cy="2159635"/>
            <a:chOff x="664527" y="3256963"/>
            <a:chExt cx="874179" cy="344618"/>
          </a:xfrm>
        </p:grpSpPr>
        <p:sp>
          <p:nvSpPr>
            <p:cNvPr id="8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"/>
              </p:custDataLst>
            </p:nvPr>
          </p:nvSpPr>
          <p:spPr>
            <a:xfrm>
              <a:off x="664527" y="3256963"/>
              <a:ext cx="874179" cy="344618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681696" y="3274391"/>
              <a:ext cx="837873" cy="309356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Single-turn Jailbreaking: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Once discovered, input filters can effectively defend against them, as they often use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inputs with identifiable malicious content/intent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. [1][2][3]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Multi-turn Jailbreaking is a new attacking method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28" name="图片 27" descr="imag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730" y="2763520"/>
            <a:ext cx="2842895" cy="1115060"/>
          </a:xfrm>
          <a:prstGeom prst="rect">
            <a:avLst/>
          </a:prstGeom>
        </p:spPr>
      </p:pic>
      <p:sp>
        <p:nvSpPr>
          <p:cNvPr id="29" name="右箭头 28"/>
          <p:cNvSpPr/>
          <p:nvPr/>
        </p:nvSpPr>
        <p:spPr>
          <a:xfrm>
            <a:off x="6020435" y="1694180"/>
            <a:ext cx="2280920" cy="3873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925820" y="1183005"/>
            <a:ext cx="2470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How to solve it under Single-turn jailbreaking</a:t>
            </a:r>
            <a:endParaRPr lang="en-US" altLang="zh-CN" sz="1400"/>
          </a:p>
        </p:txBody>
      </p:sp>
      <p:sp>
        <p:nvSpPr>
          <p:cNvPr id="31" name="文本框 30"/>
          <p:cNvSpPr txBox="1"/>
          <p:nvPr/>
        </p:nvSpPr>
        <p:spPr>
          <a:xfrm>
            <a:off x="9015730" y="2455545"/>
            <a:ext cx="2860040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Prompt Decomposition: [2][8][9]</a:t>
            </a:r>
            <a:endParaRPr lang="zh-CN" altLang="en-US" sz="1200"/>
          </a:p>
        </p:txBody>
      </p:sp>
      <p:sp>
        <p:nvSpPr>
          <p:cNvPr id="33" name="文本框 32"/>
          <p:cNvSpPr txBox="1"/>
          <p:nvPr/>
        </p:nvSpPr>
        <p:spPr>
          <a:xfrm>
            <a:off x="9015730" y="811530"/>
            <a:ext cx="2929255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Change Expressions/Optimization-based:[3]</a:t>
            </a:r>
            <a:r>
              <a:rPr lang="en-US" altLang="zh-CN" sz="1200">
                <a:sym typeface="+mn-ea"/>
              </a:rPr>
              <a:t>[4][5][6][7]</a:t>
            </a:r>
            <a:endParaRPr lang="en-US" altLang="zh-CN" sz="12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065" y="1131570"/>
            <a:ext cx="883285" cy="13423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30" y="1301750"/>
            <a:ext cx="1916430" cy="1138555"/>
          </a:xfrm>
          <a:prstGeom prst="rect">
            <a:avLst/>
          </a:prstGeom>
        </p:spPr>
      </p:pic>
      <p:sp>
        <p:nvSpPr>
          <p:cNvPr id="40" name="左弧形箭头 39"/>
          <p:cNvSpPr/>
          <p:nvPr/>
        </p:nvSpPr>
        <p:spPr>
          <a:xfrm>
            <a:off x="93345" y="2134235"/>
            <a:ext cx="358775" cy="269240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0">
            <a:off x="480695" y="3497580"/>
            <a:ext cx="5076190" cy="3215005"/>
            <a:chOff x="664527" y="3256963"/>
            <a:chExt cx="874179" cy="344618"/>
          </a:xfrm>
        </p:grpSpPr>
        <p:sp>
          <p:nvSpPr>
            <p:cNvPr id="42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6"/>
              </p:custDataLst>
            </p:nvPr>
          </p:nvSpPr>
          <p:spPr>
            <a:xfrm>
              <a:off x="664527" y="3256963"/>
              <a:ext cx="874179" cy="344618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7"/>
              </p:custDataLst>
            </p:nvPr>
          </p:nvSpPr>
          <p:spPr>
            <a:xfrm>
              <a:off x="681696" y="3274388"/>
              <a:ext cx="837764" cy="309393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Multi-turn Jailbreaking: 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U</a:t>
              </a:r>
              <a:r>
                <a:rPr lang="en-US" altLang="zh-CN" sz="1400">
                  <a:sym typeface="+mn-ea"/>
                </a:rPr>
                <a:t>se the feature of </a:t>
              </a:r>
              <a:r>
                <a:rPr lang="en-US" altLang="zh-CN" sz="1400" b="1">
                  <a:sym typeface="+mn-ea"/>
                </a:rPr>
                <a:t>chatting system</a:t>
              </a:r>
              <a:r>
                <a:rPr lang="en-US" altLang="zh-CN" sz="1400">
                  <a:sym typeface="+mn-ea"/>
                </a:rPr>
                <a:t>, split the malicious prompts/intentions [1][8][10][11].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More opportunities for LLMs to act + More possible attack paths for the same target [11][12].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Note: During the testing phase, in a multi-turn setup, feedback and refinement are not concatenated. This is equivalent to a single-turn attack with refinement during the training phase..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570" y="4618355"/>
            <a:ext cx="5582285" cy="1956435"/>
          </a:xfrm>
          <a:prstGeom prst="rect">
            <a:avLst/>
          </a:prstGeom>
        </p:spPr>
      </p:pic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10579100" y="4523740"/>
            <a:ext cx="520700" cy="389255"/>
          </a:xfrm>
          <a:prstGeom prst="flowChartProcess">
            <a:avLst/>
          </a:prstGeom>
          <a:noFill/>
        </p:spPr>
        <p:txBody>
          <a:bodyPr wrap="square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[10]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875" y="3359150"/>
            <a:ext cx="2561590" cy="116459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978525" y="2103120"/>
            <a:ext cx="26155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(When methods state that they hide the “intent”, they always hide the “content”, too.)</a:t>
            </a:r>
            <a:endParaRPr lang="en-US" altLang="zh-CN" sz="14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0695" y="811530"/>
            <a:ext cx="8183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Turn</a:t>
            </a:r>
            <a:r>
              <a:rPr lang="en-US" altLang="zh-CN" sz="1400"/>
              <a:t>: Refers to the number of interactions with the victim LLM during the inference/testing phase.</a:t>
            </a:r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urrent Multi-turn Jailbreaking Methods: Fixed Generation Form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873760" y="1354455"/>
            <a:ext cx="5471796" cy="1929766"/>
            <a:chOff x="664527" y="3256963"/>
            <a:chExt cx="942307" cy="237428"/>
          </a:xfrm>
        </p:grpSpPr>
        <p:sp>
          <p:nvSpPr>
            <p:cNvPr id="11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1"/>
              </p:custDataLst>
            </p:nvPr>
          </p:nvSpPr>
          <p:spPr>
            <a:xfrm>
              <a:off x="664527" y="3256963"/>
              <a:ext cx="942307" cy="237428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681696" y="3274385"/>
              <a:ext cx="906001" cy="206411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a. Fixed form/</a:t>
              </a:r>
              <a:r>
                <a:rPr lang="en-US" altLang="zh-CN" sz="1400" b="1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In-context Learning/Seed Generation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: 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[10][14] Split the prompts in word-view or sentence-view and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require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LLMs not concatenate explicitly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[9]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String Match; [1] Seed Generation; [15] In-context Learning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——</a:t>
              </a:r>
              <a:r>
                <a:rPr lang="en-US" altLang="zh-CN" sz="140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Lack the Diversity of jailbreaking paths [11]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1121410"/>
            <a:ext cx="3625215" cy="46812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60590" y="1250315"/>
            <a:ext cx="52133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[10]</a:t>
            </a:r>
            <a:endParaRPr lang="en-US" altLang="zh-CN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584835" y="799465"/>
            <a:ext cx="8387080" cy="398145"/>
          </a:xfrm>
          <a:prstGeom prst="flowChartProcess">
            <a:avLst/>
          </a:prstGeom>
          <a:noFill/>
        </p:spPr>
        <p:txBody>
          <a:bodyPr wrap="square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Aim: Given the reason a, the challenge here is how to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automatically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 find the jailbreaking paths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" y="3388360"/>
            <a:ext cx="5070475" cy="32556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84835" y="3388360"/>
            <a:ext cx="4489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[9]</a:t>
            </a:r>
            <a:endParaRPr lang="en-US" altLang="zh-CN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7046595" y="5947410"/>
            <a:ext cx="4720590" cy="575945"/>
            <a:chOff x="664527" y="3256963"/>
            <a:chExt cx="942307" cy="116800"/>
          </a:xfrm>
        </p:grpSpPr>
        <p:sp>
          <p:nvSpPr>
            <p:cNvPr id="23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6"/>
              </p:custDataLst>
            </p:nvPr>
          </p:nvSpPr>
          <p:spPr>
            <a:xfrm>
              <a:off x="664527" y="3256963"/>
              <a:ext cx="942307" cy="1168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681696" y="3274385"/>
              <a:ext cx="906001" cy="70861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4572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Defficiency: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Lack the diversity of attack-chain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551160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Current Multi-turn Jailbreaking Methods: Fixed Generation Guidelines</a:t>
            </a:r>
            <a:endParaRPr 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584835" y="852170"/>
            <a:ext cx="8491220" cy="398145"/>
          </a:xfrm>
          <a:prstGeom prst="flowChartProcess">
            <a:avLst/>
          </a:prstGeom>
          <a:noFill/>
        </p:spPr>
        <p:txBody>
          <a:bodyPr wrap="square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Aim: Given the reason a, the challenge here is how to </a:t>
            </a:r>
            <a:r>
              <a:rPr lang="en-US" altLang="zh-CN" sz="1400" b="1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automatically</a:t>
            </a: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 find the jailbreaking paths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 rot="0">
            <a:off x="333375" y="1372870"/>
            <a:ext cx="4875530" cy="2955925"/>
            <a:chOff x="623886" y="3257598"/>
            <a:chExt cx="831106" cy="217741"/>
          </a:xfrm>
        </p:grpSpPr>
        <p:sp>
          <p:nvSpPr>
            <p:cNvPr id="11" name="Title 6" descr="7b0a202020202262756c6c6574223a20227b5c2263617465676f727949645c223a31303030352c5c2274656d706c61746549645c223a32303233313436397d220a7d0a"/>
            <p:cNvSpPr txBox="1"/>
            <p:nvPr>
              <p:custDataLst>
                <p:tags r:id="rId3"/>
              </p:custDataLst>
            </p:nvPr>
          </p:nvSpPr>
          <p:spPr>
            <a:xfrm>
              <a:off x="623886" y="3257598"/>
              <a:ext cx="831106" cy="217741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63500" tIns="25400" rIns="63500" bIns="25400" anchor="ctr" anchorCtr="0">
              <a:norm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charset="0"/>
                </a:defRPr>
              </a:lvl1pPr>
            </a:lstStyle>
            <a:p>
              <a:pPr marL="342265" marR="0" lvl="0" indent="-342900" algn="just" defTabSz="913765" rtl="0" eaLnBrk="1" fontAlgn="ctr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1" i="0" u="none" strike="noStrike" kern="1200" cap="none" spc="30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方正粗金陵简体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633195" y="3264367"/>
              <a:ext cx="793112" cy="185223"/>
            </a:xfrm>
            <a:prstGeom prst="flowChartProcess">
              <a:avLst/>
            </a:prstGeom>
            <a:noFill/>
          </p:spPr>
          <p:txBody>
            <a:bodyPr wrap="square">
              <a:noAutofit/>
            </a:bodyPr>
            <a:lstStyle/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b. Increase the diversity of jailbreaking paths</a:t>
              </a:r>
              <a:r>
                <a:rPr lang="en-US" altLang="zh-CN" sz="1400" b="1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ea"/>
                </a:rPr>
                <a:t>: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[11] Use Latour’s actor-network theory (each actor is semantically linked with the harmful target), and use LLM as the knowledge base (world model) to generate the attack-chain;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  <a:p>
              <a:pPr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</a:rPr>
                <a:t>[16] Start from the inocunous question, and then refine the questions to be more similar to the target + Psychological Strategies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l="61392"/>
          <a:stretch>
            <a:fillRect/>
          </a:stretch>
        </p:blipFill>
        <p:spPr>
          <a:xfrm>
            <a:off x="9698990" y="1149350"/>
            <a:ext cx="2213610" cy="32721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80" y="1842135"/>
            <a:ext cx="3946525" cy="22129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605780" y="1291590"/>
            <a:ext cx="42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[11] </a:t>
            </a:r>
            <a:endParaRPr lang="en-US" altLang="zh-CN" sz="12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3375" y="4346575"/>
            <a:ext cx="42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[16] </a:t>
            </a:r>
            <a:endParaRPr lang="en-US" altLang="zh-CN" sz="12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27" name="Title 6" descr="7b0a202020202262756c6c6574223a20227b5c2263617465676f727949645c223a31303030352c5c2274656d706c61746549645c223a32303233313436397d220a7d0a"/>
          <p:cNvSpPr txBox="1"/>
          <p:nvPr>
            <p:custDataLst>
              <p:tags r:id="rId7"/>
            </p:custDataLst>
          </p:nvPr>
        </p:nvSpPr>
        <p:spPr>
          <a:xfrm>
            <a:off x="6828155" y="4693920"/>
            <a:ext cx="5024755" cy="1845945"/>
          </a:xfrm>
          <a:prstGeom prst="flowChartProcess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342265" marR="0" lvl="0" indent="-342900" algn="just" defTabSz="913765" rtl="0" eaLnBrk="1" fontAlgn="ctr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kumimoji="0" lang="zh-CN" altLang="en-US" sz="2000" b="1" i="0" u="none" strike="noStrike" kern="1200" cap="none" spc="30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方正粗金陵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27240" y="4767580"/>
            <a:ext cx="4431030" cy="153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Defficiency: </a:t>
            </a:r>
            <a:endParaRPr lang="en-US" altLang="zh-CN" sz="14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1. Mitigate but still Lack the diversity of attack-chain (only from the actor view); </a:t>
            </a:r>
            <a:endParaRPr lang="en-US" altLang="zh-CN" sz="14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1400" noProof="0" dirty="0">
                <a:ln>
                  <a:noFill/>
                </a:ln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2. Static jailbreaking paths (Cascade Structure), without dynamic jailbreaking path update</a:t>
            </a:r>
            <a:endParaRPr lang="en-US" altLang="zh-CN" sz="140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" y="4767580"/>
            <a:ext cx="6242685" cy="1711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0695" y="43815"/>
            <a:ext cx="10098405" cy="5988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ym typeface="+mn-ea"/>
              </a:rPr>
              <a:t>References</a:t>
            </a:r>
            <a:endParaRPr lang="en-US" altLang="zh-CN" sz="2400" dirty="0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24510" y="891540"/>
            <a:ext cx="11470005" cy="5541010"/>
          </a:xfrm>
          <a:prstGeom prst="flowChartProcess">
            <a:avLst/>
          </a:prstGeom>
          <a:noFill/>
        </p:spPr>
        <p:txBody>
          <a:bodyPr wrap="square">
            <a:no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References: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[1] Great, Now Write an Article About That: The Crescendo Multi-Turn LLM Jailbreak Attack, Microsoft, 202401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[2] DrAttack- Prompt Decomposition and Reconstruction Makes Powerful LLM Jailbreakers, UCLA, 202403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[3] ObscurePrompt: Jailbreaking Large Language Models via Obscure Input, Notre Dome, 202406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[4] FlipAttack- Jailbreak LLMs via Flipping, NUS, 202410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[5] How Johnny Can Persuade LLMs to Jailbreak Them- Rethinking Persuasion to Challenge AI Safety by Humanizing LLMs, Stanford, 202401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[6] Universal and Transferable Adversarial Attacks on Aligned Language Models, CMU, </a:t>
            </a: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202307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[7] AUTODAN: GENERATING STEALTHY JAILBREAK PROMPTS ON ALIGNED LARGE LANGUAGE MODELS, UWM, </a:t>
            </a: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202310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[8] Hide Your Malicious Goal Into Benign Narratives- Jailbreak Large Language Models through Neural Carrier Articles. PennState, </a:t>
            </a: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202408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[9] RED QUEEN: Safeguarding Large Language Models against Concealed Multi-Turn Jailbreaking, USC, </a:t>
            </a: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202409</a:t>
            </a:r>
            <a:endParaRPr lang="en-US" altLang="zh-CN" sz="12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ea"/>
              </a:rPr>
              <a:t>[10]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JIGSAW PUZZLES SPLITTING HARMFUL QUESTIONS, Monash, 202410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[11] Derail Yourself: MULTI-TURN LLM JAILBREAK ATTACK THROUGH SELF-DISCOVERED CLUES, SJTU, 202410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[12] CoA- Context-Aware based Chain of Attack for Multi-Turn Dialogue LLM (CoA), CAS, 202405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[13] LLM Defenses Are Not Robust to Multi-Turn Human Jailbreaks Yet, 202409, Scale AI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[14] Emerging Vulnerabilities in Frontier Models: Multi-Turn Jailbreak Attacks, 202408, UCB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[15] Leveraging the Context through Multi-Round Interactions for Jailbreaking Attacks, 202410, U-Madison Wisconsin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[16] MRJ-Agent: An Effective Jailbreak Agent for Multi-Round Dialogue, 202411, Alibaba Group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[17] SoP_ Unlock the Power of Social Facilitation for Automatic Jailbreak Attack, 202407, SJTU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[18] Hide Your Malicious Goal Into Benign Narratives- Jailbreak Large Language Models through Neural Carrier Articles, 202408, PennState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</a:rPr>
              <a:t>[19] Exploiting Large Language Models (LLMs) through Deception Techniques and Persuasion Principles, Texas Tech, 202311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charset="-122"/>
              <a:cs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492902" y="2924016"/>
            <a:ext cx="5206195" cy="598488"/>
          </a:xfrm>
        </p:spPr>
        <p:txBody>
          <a:bodyPr/>
          <a:lstStyle/>
          <a:p>
            <a:r>
              <a:rPr lang="en-US" dirty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369.5001574803149,&quot;left&quot;:68.8,&quot;top&quot;:106.65,&quot;width&quot;:407.55}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  <p:tag name="KSO_WM_DIAGRAM_VIRTUALLY_FRAME" val="{&quot;height&quot;:369.5001574803149,&quot;left&quot;:68.8,&quot;top&quot;:106.65,&quot;width&quot;:407.55}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369.5001574803149,&quot;left&quot;:68.8,&quot;top&quot;:106.65,&quot;width&quot;:407.55}"/>
</p:tagLst>
</file>

<file path=ppt/tags/tag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26c6209c-c902-426a-b4ad-cdc140d6ccca"/>
  <p:tag name="COMMONDATA" val="eyJoZGlkIjoiMzAxODZhZTVmZWI2MzczZmMyODZhOTg1NDM3MzZiYmIifQ=="/>
  <p:tag name="commondata" val="eyJoZGlkIjoiMGE0NjVlMDg4MDk1OThkYTMwZjM0NDU5NTI1NzFlMTkifQ=="/>
</p:tagLst>
</file>

<file path=ppt/tags/tag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4669</Words>
  <Application>WPS 演示</Application>
  <PresentationFormat>宽屏</PresentationFormat>
  <Paragraphs>99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7</vt:i4>
      </vt:variant>
    </vt:vector>
  </HeadingPairs>
  <TitlesOfParts>
    <vt:vector size="26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Segoe UI</vt:lpstr>
      <vt:lpstr>方正粗金陵简体</vt:lpstr>
      <vt:lpstr>Arial Unicode MS</vt:lpstr>
      <vt:lpstr>Office 主题​​</vt:lpstr>
      <vt:lpstr>1_OfficePLUS</vt:lpstr>
      <vt:lpstr>6_Office 主题​​</vt:lpstr>
      <vt:lpstr>11_Office 主题​​</vt:lpstr>
      <vt:lpstr>13_Office 主题​​</vt:lpstr>
      <vt:lpstr>14_Office 主题​​</vt:lpstr>
      <vt:lpstr>15_Office 主题​​</vt:lpstr>
      <vt:lpstr>25_Office 主题​​</vt:lpstr>
      <vt:lpstr>工作进度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Evaluation_调研内容</dc:title>
  <dc:creator>一 李</dc:creator>
  <cp:lastModifiedBy>178----4713</cp:lastModifiedBy>
  <cp:revision>3033</cp:revision>
  <dcterms:created xsi:type="dcterms:W3CDTF">2024-07-25T07:38:00Z</dcterms:created>
  <dcterms:modified xsi:type="dcterms:W3CDTF">2024-12-11T07:55:17Z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A750B43C2CFF4D3F92D215D30DC7F637_13</vt:lpwstr>
  </property>
  <property fmtid="{D5CDD505-2E9C-101B-9397-08002B2CF9AE}" pid="12" name="KSOProductBuildVer">
    <vt:lpwstr>2052-12.1.0.19302</vt:lpwstr>
  </property>
</Properties>
</file>